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7" r:id="rId4"/>
    <p:sldId id="289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288" r:id="rId13"/>
    <p:sldId id="263" r:id="rId14"/>
    <p:sldId id="292" r:id="rId15"/>
    <p:sldId id="291" r:id="rId16"/>
    <p:sldId id="293" r:id="rId17"/>
    <p:sldId id="294" r:id="rId18"/>
    <p:sldId id="295" r:id="rId19"/>
    <p:sldId id="290" r:id="rId20"/>
    <p:sldId id="303" r:id="rId21"/>
    <p:sldId id="262" r:id="rId22"/>
    <p:sldId id="269" r:id="rId23"/>
    <p:sldId id="270" r:id="rId24"/>
    <p:sldId id="271" r:id="rId25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6EF782-6840-4277-B80E-5A58947D0F94}" type="datetimeFigureOut">
              <a:rPr lang="hr-HR"/>
              <a:pPr>
                <a:defRPr/>
              </a:pPr>
              <a:t>27.11.2014.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1B6C6F-3E67-48FD-819D-3255F12B1A2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7537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41161D-CD25-4389-89AE-1AF4F21CB41F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621706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42D48-B3AD-47C1-B6FD-D5F9CA551A73}" type="datetimeFigureOut">
              <a:rPr lang="hr-HR"/>
              <a:pPr>
                <a:defRPr/>
              </a:pPr>
              <a:t>27.11.2014.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BE66C-E17F-426C-834A-D0DD161C752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B53C6-662E-468B-AC8D-EAB4F4076DFC}" type="datetimeFigureOut">
              <a:rPr lang="hr-HR"/>
              <a:pPr>
                <a:defRPr/>
              </a:pPr>
              <a:t>27.11.2014.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7600E-7CFC-4543-831A-382E5A95789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1C9AD-5C76-4F17-912A-5F84EE6FC0FB}" type="datetimeFigureOut">
              <a:rPr lang="hr-HR"/>
              <a:pPr>
                <a:defRPr/>
              </a:pPr>
              <a:t>27.11.2014.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E9492-7B1E-4452-A532-9504CBDD0E7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208B2-FE14-4F8B-A7F5-810BFD8446CA}" type="datetimeFigureOut">
              <a:rPr lang="hr-HR"/>
              <a:pPr>
                <a:defRPr/>
              </a:pPr>
              <a:t>27.11.2014.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85F3-CAA2-422A-9692-CC586A71CCE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B5C6B-0444-4295-A71F-EE071E85511E}" type="datetimeFigureOut">
              <a:rPr lang="hr-HR"/>
              <a:pPr>
                <a:defRPr/>
              </a:pPr>
              <a:t>27.11.2014.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0FE6E-A066-4022-A5D9-72913014372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133F3-3D51-43B8-B5C3-43625DA0B759}" type="datetimeFigureOut">
              <a:rPr lang="hr-HR"/>
              <a:pPr>
                <a:defRPr/>
              </a:pPr>
              <a:t>27.11.2014.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F9E6E-A702-43E9-A1C3-707C35C9A2D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ED40D-AFC0-4A67-B7C0-2C7C76F404C3}" type="datetimeFigureOut">
              <a:rPr lang="hr-HR"/>
              <a:pPr>
                <a:defRPr/>
              </a:pPr>
              <a:t>27.11.2014.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FC33-3B4E-4F19-91B2-01AC38A28C8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7E487-4E1C-4385-8720-1758F3EDA304}" type="datetimeFigureOut">
              <a:rPr lang="hr-HR"/>
              <a:pPr>
                <a:defRPr/>
              </a:pPr>
              <a:t>27.11.2014.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F83A4-97AF-4AFF-8A57-33E853F9B71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08830-03D3-40C1-A31E-120CB810D31B}" type="datetimeFigureOut">
              <a:rPr lang="hr-HR"/>
              <a:pPr>
                <a:defRPr/>
              </a:pPr>
              <a:t>27.11.2014.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80AA2-0941-4849-909D-318898158BD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FE027-0098-4354-A690-7445D0B38918}" type="datetimeFigureOut">
              <a:rPr lang="hr-HR"/>
              <a:pPr>
                <a:defRPr/>
              </a:pPr>
              <a:t>27.11.2014.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7C565-1DFF-45BE-9708-B3A58D570F9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46A48-BF9E-480C-92E7-01A14BE2DE3F}" type="datetimeFigureOut">
              <a:rPr lang="hr-HR"/>
              <a:pPr>
                <a:defRPr/>
              </a:pPr>
              <a:t>27.11.2014.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1552C-71D6-412A-9FCD-CC6757FC21E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9339FB-2445-4AE6-87C4-E4A1964B6CC0}" type="datetimeFigureOut">
              <a:rPr lang="hr-HR"/>
              <a:pPr>
                <a:defRPr/>
              </a:pPr>
              <a:t>27.11.2014.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B7516E-B0E7-4435-9513-2527868206F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rab.h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55650" y="4149725"/>
            <a:ext cx="7772400" cy="1470025"/>
          </a:xfrm>
        </p:spPr>
        <p:txBody>
          <a:bodyPr/>
          <a:lstStyle/>
          <a:p>
            <a:pPr eaLnBrk="1" hangingPunct="1"/>
            <a:r>
              <a:rPr lang="hr-HR" dirty="0" smtClean="0"/>
              <a:t>Projekt:</a:t>
            </a:r>
            <a:br>
              <a:rPr lang="hr-HR" dirty="0" smtClean="0"/>
            </a:br>
            <a:r>
              <a:rPr lang="hr-HR" dirty="0" smtClean="0"/>
              <a:t>Kampor – Polje sjećanja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2060575"/>
            <a:ext cx="7272337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Europa za građanje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Mjera 4: Aktivno europsko sjećanje</a:t>
            </a:r>
          </a:p>
        </p:txBody>
      </p:sp>
      <p:pic>
        <p:nvPicPr>
          <p:cNvPr id="2052" name="Picture 2" descr="C:\Users\Karmen\AppData\Local\Microsoft\Windows\Temporary Internet Files\Low\Content.IE5\8NSQXU3P\citizenship_4c_en[1].t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237807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" descr="C:\Users\Karmen\AppData\Local\Temp\Rar$DI03.349\DEF flag-logoeac-CITIZENS_EN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404813"/>
            <a:ext cx="26638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eacea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404813"/>
            <a:ext cx="1901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3008313" cy="3698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dirty="0" smtClean="0"/>
              <a:t>Logor Kampor</a:t>
            </a:r>
          </a:p>
        </p:txBody>
      </p:sp>
      <p:sp>
        <p:nvSpPr>
          <p:cNvPr id="13315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2420888"/>
            <a:ext cx="2962275" cy="1944688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hr-HR" dirty="0" smtClean="0"/>
              <a:t>  </a:t>
            </a:r>
            <a:r>
              <a:rPr lang="hr-HR" sz="2000" dirty="0" smtClean="0"/>
              <a:t>u logoru je bilo zatočeno oko 3.000 djece</a:t>
            </a:r>
          </a:p>
          <a:p>
            <a:pPr eaLnBrk="1" hangingPunct="1">
              <a:buFont typeface="Arial" charset="0"/>
              <a:buChar char="•"/>
            </a:pPr>
            <a:endParaRPr lang="hr-HR" sz="2000" dirty="0" smtClean="0"/>
          </a:p>
          <a:p>
            <a:pPr eaLnBrk="1" hangingPunct="1">
              <a:buFont typeface="Arial" charset="0"/>
              <a:buChar char="•"/>
            </a:pPr>
            <a:r>
              <a:rPr lang="hr-HR" sz="2000" dirty="0" smtClean="0"/>
              <a:t>  s brojem smrtnosti od 20% interniraca, smatra se najzloglasnijim talijanskim fašističkim logorom u II svj. Ratu</a:t>
            </a:r>
          </a:p>
          <a:p>
            <a:pPr eaLnBrk="1" hangingPunct="1">
              <a:buFont typeface="Arial" charset="0"/>
              <a:buChar char="•"/>
            </a:pPr>
            <a:endParaRPr lang="hr-HR" dirty="0" smtClean="0"/>
          </a:p>
          <a:p>
            <a:pPr eaLnBrk="1" hangingPunct="1"/>
            <a:endParaRPr lang="hr-HR" dirty="0" smtClean="0"/>
          </a:p>
          <a:p>
            <a:pPr eaLnBrk="1" hangingPunct="1"/>
            <a:endParaRPr lang="hr-HR" dirty="0" smtClean="0"/>
          </a:p>
        </p:txBody>
      </p:sp>
      <p:pic>
        <p:nvPicPr>
          <p:cNvPr id="13316" name="Picture 2" descr="C:\Users\Karmen\AppData\Local\Microsoft\Windows\Temporary Internet Files\Low\Content.IE5\8NSQXU3P\citizenship_4c_en[1]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237807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C:\Users\Karmen\AppData\Local\Temp\Rar$DI03.349\DEF flag-logoeac-CITIZENS_EN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04813"/>
            <a:ext cx="26638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eac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04813"/>
            <a:ext cx="1901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Content Placeholder 15" descr="normal_22-Logor_Kampor_Rab.gif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902075" y="2389188"/>
            <a:ext cx="4129088" cy="1976437"/>
          </a:xfrm>
        </p:spPr>
      </p:pic>
    </p:spTree>
    <p:extLst>
      <p:ext uri="{BB962C8B-B14F-4D97-AF65-F5344CB8AC3E}">
        <p14:creationId xmlns:p14="http://schemas.microsoft.com/office/powerpoint/2010/main" val="2462453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3008313" cy="3698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dirty="0" smtClean="0"/>
              <a:t>Logor Kampor</a:t>
            </a:r>
          </a:p>
        </p:txBody>
      </p:sp>
      <p:sp>
        <p:nvSpPr>
          <p:cNvPr id="16387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2420888"/>
            <a:ext cx="3384376" cy="2376487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hr-HR" sz="2000" dirty="0" smtClean="0"/>
              <a:t>talijanska vojska je napustila Rab 12. IX 1943. godine</a:t>
            </a:r>
          </a:p>
          <a:p>
            <a:pPr eaLnBrk="1" hangingPunct="1">
              <a:buFont typeface="Arial" charset="0"/>
              <a:buChar char="•"/>
            </a:pPr>
            <a:r>
              <a:rPr lang="hr-HR" sz="2000" dirty="0" smtClean="0"/>
              <a:t> 13. IX 1943. internirci su osnovali vojnu jedinicu Rapsku brigadu, komandant Franc Potočnik, 1.700 boraca u 5 bataljuna, od kojih je jedan bio Židovski bataljun</a:t>
            </a:r>
          </a:p>
          <a:p>
            <a:pPr eaLnBrk="1" hangingPunct="1"/>
            <a:endParaRPr lang="hr-HR" dirty="0" smtClean="0"/>
          </a:p>
        </p:txBody>
      </p:sp>
      <p:pic>
        <p:nvPicPr>
          <p:cNvPr id="16388" name="Picture 2" descr="C:\Users\Karmen\AppData\Local\Microsoft\Windows\Temporary Internet Files\Low\Content.IE5\8NSQXU3P\citizenship_4c_en[1]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237807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 descr="C:\Users\Karmen\AppData\Local\Temp\Rar$DI03.349\DEF flag-logoeac-CITIZENS_EN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04813"/>
            <a:ext cx="26638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eac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04813"/>
            <a:ext cx="1901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Content Placeholder 9" descr="odlazak_talijana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139952" y="2348880"/>
            <a:ext cx="4259263" cy="3109913"/>
          </a:xfrm>
        </p:spPr>
      </p:pic>
    </p:spTree>
    <p:extLst>
      <p:ext uri="{BB962C8B-B14F-4D97-AF65-F5344CB8AC3E}">
        <p14:creationId xmlns:p14="http://schemas.microsoft.com/office/powerpoint/2010/main" val="3252106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844675"/>
            <a:ext cx="3744218" cy="3698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dirty="0" smtClean="0"/>
              <a:t>Memorijalni centar Kampor</a:t>
            </a:r>
          </a:p>
        </p:txBody>
      </p:sp>
      <p:sp>
        <p:nvSpPr>
          <p:cNvPr id="1843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49500"/>
            <a:ext cx="4690864" cy="2951708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hr-HR" dirty="0" smtClean="0"/>
              <a:t> </a:t>
            </a:r>
            <a:r>
              <a:rPr lang="hr-HR" sz="2000" dirty="0" smtClean="0"/>
              <a:t>do danas se nije sustavno istraživalo o žrtvama i posljedicama fašizma na Jadranskoj obali, te se ne zna točan  broj zatočenika i umrlih u Mussolinijevim logorima</a:t>
            </a:r>
          </a:p>
          <a:p>
            <a:pPr eaLnBrk="1" hangingPunct="1"/>
            <a:r>
              <a:rPr lang="hr-HR" sz="2000" dirty="0" smtClean="0"/>
              <a:t>   ne postoji mjesto koje obilježava spomen na žrtve fašističkog režima, ne postoji jedinstvena baza podataka i stručna interpretacija povijesnih događanja</a:t>
            </a:r>
          </a:p>
          <a:p>
            <a:pPr eaLnBrk="1" hangingPunct="1"/>
            <a:endParaRPr lang="hr-HR" dirty="0" smtClean="0"/>
          </a:p>
          <a:p>
            <a:pPr eaLnBrk="1" hangingPunct="1">
              <a:buFont typeface="Arial" charset="0"/>
              <a:buChar char="•"/>
            </a:pPr>
            <a:endParaRPr lang="hr-HR" dirty="0" smtClean="0"/>
          </a:p>
          <a:p>
            <a:pPr eaLnBrk="1" hangingPunct="1">
              <a:buFont typeface="Arial" charset="0"/>
              <a:buChar char="•"/>
            </a:pPr>
            <a:endParaRPr lang="hr-HR" dirty="0" smtClean="0"/>
          </a:p>
        </p:txBody>
      </p:sp>
      <p:pic>
        <p:nvPicPr>
          <p:cNvPr id="18436" name="Picture 2" descr="C:\Users\Karmen\AppData\Local\Microsoft\Windows\Temporary Internet Files\Low\Content.IE5\8NSQXU3P\citizenship_4c_en[1]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237807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 descr="C:\Users\Karmen\AppData\Local\Temp\Rar$DI03.349\DEF flag-logoeac-CITIZENS_EN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04813"/>
            <a:ext cx="26638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eac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04813"/>
            <a:ext cx="1901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Content Placeholder 11" descr="memorial_kampor_5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506543" y="1773239"/>
            <a:ext cx="2554782" cy="3167930"/>
          </a:xfrm>
        </p:spPr>
      </p:pic>
      <p:sp>
        <p:nvSpPr>
          <p:cNvPr id="8" name="TextBox 7"/>
          <p:cNvSpPr txBox="1"/>
          <p:nvPr/>
        </p:nvSpPr>
        <p:spPr>
          <a:xfrm>
            <a:off x="467544" y="5373216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Arial" charset="0"/>
              <a:buChar char="•"/>
            </a:pPr>
            <a:r>
              <a:rPr lang="hr-HR" dirty="0" smtClean="0"/>
              <a:t>na Rabu se danas na mjestu nekadašnjeg groblja nalazi spomen groblje sa obilježenim imenima identificiranih žrtava kojeg je projektirao arhitekt Eduard Ravnikar, 1953. godine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827088" y="1916113"/>
            <a:ext cx="7632700" cy="41767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sz="2400" dirty="0" smtClean="0"/>
              <a:t>Aktivnosti projekta:</a:t>
            </a:r>
          </a:p>
          <a:p>
            <a:pPr eaLnBrk="1" hangingPunct="1">
              <a:buFontTx/>
              <a:buChar char="-"/>
            </a:pPr>
            <a:r>
              <a:rPr lang="hr-HR" sz="2400" dirty="0" smtClean="0"/>
              <a:t>Organizacija okruglih stolova, konferencije i radionice za</a:t>
            </a:r>
          </a:p>
          <a:p>
            <a:pPr eaLnBrk="1" hangingPunct="1">
              <a:buNone/>
            </a:pPr>
            <a:r>
              <a:rPr lang="hr-HR" sz="2400" dirty="0" smtClean="0"/>
              <a:t>     osmišljavanje funkcije budućeg Memorijalno – edukativnog centra Kampor na Rabu</a:t>
            </a:r>
          </a:p>
          <a:p>
            <a:pPr eaLnBrk="1" hangingPunct="1">
              <a:buFont typeface="Arial" charset="0"/>
              <a:buNone/>
            </a:pPr>
            <a:endParaRPr lang="hr-HR" sz="2400" dirty="0" smtClean="0"/>
          </a:p>
          <a:p>
            <a:pPr eaLnBrk="1" hangingPunct="1"/>
            <a:r>
              <a:rPr lang="hr-HR" sz="2400" dirty="0" smtClean="0"/>
              <a:t>Organiziranje Komemoracije žrtvama rata</a:t>
            </a:r>
          </a:p>
        </p:txBody>
      </p:sp>
      <p:pic>
        <p:nvPicPr>
          <p:cNvPr id="19459" name="Picture 2" descr="C:\Users\Karmen\AppData\Local\Microsoft\Windows\Temporary Internet Files\Low\Content.IE5\8NSQXU3P\citizenship_4c_en[1]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37807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C:\Users\Karmen\AppData\Local\Temp\Rar$DI03.349\DEF flag-logoeac-CITIZENS_EN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04813"/>
            <a:ext cx="26638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eac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04813"/>
            <a:ext cx="1901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Imported Photos 0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276872"/>
            <a:ext cx="6012160" cy="3993152"/>
          </a:xfrm>
          <a:prstGeom prst="rect">
            <a:avLst/>
          </a:prstGeom>
        </p:spPr>
      </p:pic>
      <p:pic>
        <p:nvPicPr>
          <p:cNvPr id="10" name="Picture 9" descr="_DSC25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2852936"/>
            <a:ext cx="2729347" cy="181319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None/>
            </a:pPr>
            <a:r>
              <a:rPr lang="hr-HR" sz="2400" dirty="0" smtClean="0"/>
              <a:t>1. Totalitarni režimi i koncentracijski logori</a:t>
            </a:r>
          </a:p>
          <a:p>
            <a:pPr eaLnBrk="1" hangingPunct="1">
              <a:buNone/>
            </a:pPr>
            <a:r>
              <a:rPr lang="hr-HR" sz="2000" dirty="0" smtClean="0"/>
              <a:t>		</a:t>
            </a:r>
            <a:endParaRPr lang="hr-HR" dirty="0"/>
          </a:p>
        </p:txBody>
      </p:sp>
      <p:pic>
        <p:nvPicPr>
          <p:cNvPr id="4" name="Picture 2" descr="C:\Users\Karmen\AppData\Local\Microsoft\Windows\Temporary Internet Files\Low\Content.IE5\8NSQXU3P\citizenship_4c_en[1].tif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237807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Karmen\AppData\Local\Temp\Rar$DI03.349\DEF flag-logoeac-CITIZENS_EN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404813"/>
            <a:ext cx="26638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eacea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404813"/>
            <a:ext cx="1901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_DSC25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016" y="4365104"/>
            <a:ext cx="3271707" cy="2173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hr-HR" sz="2400" dirty="0" smtClean="0"/>
              <a:t>		</a:t>
            </a:r>
          </a:p>
          <a:p>
            <a:pPr eaLnBrk="1" hangingPunct="1">
              <a:buNone/>
            </a:pPr>
            <a:r>
              <a:rPr lang="hr-HR" sz="2400" dirty="0" smtClean="0"/>
              <a:t>2. Filozofsko-sociološki aspekt totalitarnih režima</a:t>
            </a:r>
          </a:p>
          <a:p>
            <a:pPr lvl="1" eaLnBrk="1" hangingPunct="1">
              <a:buNone/>
            </a:pPr>
            <a:r>
              <a:rPr lang="hr-HR" sz="2000" dirty="0" smtClean="0"/>
              <a:t>	</a:t>
            </a:r>
            <a:endParaRPr lang="hr-HR" dirty="0"/>
          </a:p>
        </p:txBody>
      </p:sp>
      <p:pic>
        <p:nvPicPr>
          <p:cNvPr id="4" name="Picture 2" descr="C:\Users\Karmen\AppData\Local\Microsoft\Windows\Temporary Internet Files\Low\Content.IE5\8NSQXU3P\citizenship_4c_en[1]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37807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Karmen\AppData\Local\Temp\Rar$DI03.349\DEF flag-logoeac-CITIZENS_EN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04813"/>
            <a:ext cx="26638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eac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04813"/>
            <a:ext cx="1901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_DSC28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636912"/>
            <a:ext cx="5652120" cy="3754892"/>
          </a:xfrm>
          <a:prstGeom prst="rect">
            <a:avLst/>
          </a:prstGeom>
        </p:spPr>
      </p:pic>
      <p:pic>
        <p:nvPicPr>
          <p:cNvPr id="8" name="Picture 7" descr="_DSC25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4509120"/>
            <a:ext cx="3312368" cy="22005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ported Photos 00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3717032"/>
            <a:ext cx="2078418" cy="13804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hr-HR" dirty="0" smtClean="0"/>
              <a:t>3. Međugeneracijski prijenos traume</a:t>
            </a:r>
          </a:p>
          <a:p>
            <a:pPr eaLnBrk="1" hangingPunct="1">
              <a:buNone/>
            </a:pPr>
            <a:r>
              <a:rPr lang="hr-HR" dirty="0" smtClean="0"/>
              <a:t>		</a:t>
            </a:r>
            <a:endParaRPr lang="hr-HR" dirty="0"/>
          </a:p>
        </p:txBody>
      </p:sp>
      <p:pic>
        <p:nvPicPr>
          <p:cNvPr id="4" name="Picture 2" descr="C:\Users\Karmen\AppData\Local\Microsoft\Windows\Temporary Internet Files\Low\Content.IE5\8NSQXU3P\citizenship_4c_en[1].t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237807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Karmen\AppData\Local\Temp\Rar$DI03.349\DEF flag-logoeac-CITIZENS_EN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404813"/>
            <a:ext cx="26638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eacea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404813"/>
            <a:ext cx="1901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ported Photos 0009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2228977"/>
            <a:ext cx="6480720" cy="4304359"/>
          </a:xfrm>
          <a:prstGeom prst="rect">
            <a:avLst/>
          </a:prstGeom>
        </p:spPr>
      </p:pic>
      <p:pic>
        <p:nvPicPr>
          <p:cNvPr id="8" name="Picture 7" descr="_DSC256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4865631"/>
            <a:ext cx="2320655" cy="15416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hr-HR" dirty="0" smtClean="0"/>
              <a:t>4. Akademija demokracije</a:t>
            </a:r>
          </a:p>
          <a:p>
            <a:pPr eaLnBrk="1" hangingPunct="1">
              <a:buNone/>
            </a:pPr>
            <a:r>
              <a:rPr lang="hr-HR" dirty="0" smtClean="0"/>
              <a:t>		</a:t>
            </a:r>
          </a:p>
          <a:p>
            <a:endParaRPr lang="hr-HR" dirty="0"/>
          </a:p>
        </p:txBody>
      </p:sp>
      <p:pic>
        <p:nvPicPr>
          <p:cNvPr id="4" name="Picture 2" descr="C:\Users\Karmen\AppData\Local\Microsoft\Windows\Temporary Internet Files\Low\Content.IE5\8NSQXU3P\citizenship_4c_en[1]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37807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Karmen\AppData\Local\Temp\Rar$DI03.349\DEF flag-logoeac-CITIZENS_EN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04813"/>
            <a:ext cx="26638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eac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04813"/>
            <a:ext cx="1901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mported Photos 001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2395708"/>
            <a:ext cx="5976664" cy="3970498"/>
          </a:xfrm>
          <a:prstGeom prst="rect">
            <a:avLst/>
          </a:prstGeom>
        </p:spPr>
      </p:pic>
      <p:pic>
        <p:nvPicPr>
          <p:cNvPr id="9" name="Picture 8" descr="Imported Photos 000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4579516"/>
            <a:ext cx="2839761" cy="188611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Karmen\AppData\Local\Temp\Rar$DI03.349\DEF flag-logoeac-CITIZENS_EN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04813"/>
            <a:ext cx="26638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Temeljne europske vrijednosti -  interkulturalizam, tolerancija i ljudska prava</a:t>
            </a:r>
          </a:p>
          <a:p>
            <a:endParaRPr lang="hr-HR" dirty="0"/>
          </a:p>
        </p:txBody>
      </p:sp>
      <p:pic>
        <p:nvPicPr>
          <p:cNvPr id="4" name="Picture 2" descr="C:\Users\Karmen\AppData\Local\Microsoft\Windows\Temporary Internet Files\Low\Content.IE5\8NSQXU3P\citizenship_4c_en[1].t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237807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eac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04813"/>
            <a:ext cx="1901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ported Photos 001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3067278"/>
            <a:ext cx="5328592" cy="3539139"/>
          </a:xfrm>
          <a:prstGeom prst="rect">
            <a:avLst/>
          </a:prstGeom>
        </p:spPr>
      </p:pic>
      <p:pic>
        <p:nvPicPr>
          <p:cNvPr id="8" name="Picture 7" descr="Imported Photos 000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39343" y="4725144"/>
            <a:ext cx="2808105" cy="186508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ported Photos 000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2060848"/>
            <a:ext cx="1990513" cy="2996952"/>
          </a:xfrm>
          <a:prstGeom prst="rect">
            <a:avLst/>
          </a:prstGeom>
        </p:spPr>
      </p:pic>
      <p:pic>
        <p:nvPicPr>
          <p:cNvPr id="7" name="Picture 6" descr="_DSC25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4725144"/>
            <a:ext cx="2339752" cy="1554375"/>
          </a:xfrm>
          <a:prstGeom prst="rect">
            <a:avLst/>
          </a:prstGeom>
        </p:spPr>
      </p:pic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dirty="0" smtClean="0"/>
              <a:t>Konferencija i radionica “Kultura sjećanja”</a:t>
            </a:r>
          </a:p>
          <a:p>
            <a:pPr eaLnBrk="1" hangingPunct="1">
              <a:buNone/>
            </a:pPr>
            <a:endParaRPr lang="hr-HR" sz="2400" dirty="0" smtClean="0"/>
          </a:p>
          <a:p>
            <a:pPr eaLnBrk="1" hangingPunct="1"/>
            <a:endParaRPr lang="hr-HR" dirty="0" smtClean="0"/>
          </a:p>
          <a:p>
            <a:endParaRPr lang="hr-HR" dirty="0" smtClean="0"/>
          </a:p>
        </p:txBody>
      </p:sp>
      <p:pic>
        <p:nvPicPr>
          <p:cNvPr id="20483" name="Picture 2" descr="C:\Users\Karmen\AppData\Local\Microsoft\Windows\Temporary Internet Files\Low\Content.IE5\8NSQXU3P\citizenship_4c_en[1].tif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237807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C:\Users\Karmen\AppData\Local\Temp\Rar$DI03.349\DEF flag-logoeac-CITIZENS_EN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404813"/>
            <a:ext cx="26638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eacea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404813"/>
            <a:ext cx="1901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_DSC29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9592" y="2492896"/>
            <a:ext cx="5618013" cy="37322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700808"/>
            <a:ext cx="7632700" cy="4896544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600" dirty="0" smtClean="0"/>
              <a:t>Nositelj projekta: Grad Rab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600" dirty="0" smtClean="0"/>
              <a:t>Partneri: Udruga antifašista Rab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600" dirty="0" smtClean="0"/>
              <a:t>		Matica hrvatska – Ogranak Rab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600" dirty="0" smtClean="0"/>
              <a:t>		Grad Čabar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600" dirty="0" smtClean="0"/>
              <a:t>		Grad Kastav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600" dirty="0" smtClean="0"/>
              <a:t>		Općina Čavle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600" dirty="0" smtClean="0"/>
              <a:t>		Grad Delnice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600" dirty="0" smtClean="0"/>
              <a:t>		Općina Kočevje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600" dirty="0" smtClean="0"/>
              <a:t>		Savez boraca za vrijednosti NOB-a Slovenije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600" dirty="0" smtClean="0"/>
              <a:t>		Tenda per la Pace e i Diritti, Staranzano, Italija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600" dirty="0" smtClean="0"/>
              <a:t>		Židovska općina Zagreb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600" dirty="0" smtClean="0"/>
              <a:t>		Talijanska unija Rijeka</a:t>
            </a:r>
            <a:r>
              <a:rPr lang="hr-HR" sz="2000" dirty="0" smtClean="0"/>
              <a:t>			</a:t>
            </a:r>
          </a:p>
        </p:txBody>
      </p:sp>
      <p:pic>
        <p:nvPicPr>
          <p:cNvPr id="3075" name="Picture 2" descr="C:\Users\Karmen\AppData\Local\Microsoft\Windows\Temporary Internet Files\Low\Content.IE5\8NSQXU3P\citizenship_4c_en[1]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237807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 descr="C:\Users\Karmen\AppData\Local\Temp\Rar$DI03.349\DEF flag-logoeac-CITIZENS_EN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04813"/>
            <a:ext cx="26638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eac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04813"/>
            <a:ext cx="1901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68" y="1104900"/>
            <a:ext cx="8229600" cy="1143000"/>
          </a:xfrm>
        </p:spPr>
        <p:txBody>
          <a:bodyPr/>
          <a:lstStyle/>
          <a:p>
            <a:r>
              <a:rPr lang="hr-HR" dirty="0" smtClean="0"/>
              <a:t>Komemoracija </a:t>
            </a:r>
            <a:endParaRPr lang="hr-HR" dirty="0"/>
          </a:p>
        </p:txBody>
      </p:sp>
      <p:pic>
        <p:nvPicPr>
          <p:cNvPr id="1027" name="Picture 3" descr="F:\_DSC27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92896"/>
            <a:ext cx="2138025" cy="321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_DSC27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74" y="2132856"/>
            <a:ext cx="3958692" cy="263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_DSC270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017" y="4293096"/>
            <a:ext cx="3409606" cy="226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armen\AppData\Local\Microsoft\Windows\Temporary Internet Files\Low\Content.IE5\8NSQXU3P\citizenship_4c_en[1].tif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237807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Karmen\AppData\Local\Temp\Rar$DI03.349\DEF flag-logoeac-CITIZENS_EN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404813"/>
            <a:ext cx="26638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eacea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40525" y="557213"/>
            <a:ext cx="1901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8233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827088" y="1916113"/>
            <a:ext cx="7632700" cy="4176712"/>
          </a:xfrm>
        </p:spPr>
        <p:txBody>
          <a:bodyPr/>
          <a:lstStyle/>
          <a:p>
            <a:pPr eaLnBrk="1" hangingPunct="1"/>
            <a:endParaRPr lang="hr-HR" dirty="0" smtClean="0"/>
          </a:p>
          <a:p>
            <a:pPr eaLnBrk="1" hangingPunct="1"/>
            <a:r>
              <a:rPr lang="hr-HR" dirty="0" smtClean="0"/>
              <a:t>Ciljana grupa: lokalne zajednice, žrtve rata, edukativne institucije, istraživački centri, škole i sveučilišta </a:t>
            </a:r>
          </a:p>
          <a:p>
            <a:pPr eaLnBrk="1" hangingPunct="1"/>
            <a:r>
              <a:rPr lang="hr-HR" dirty="0" smtClean="0"/>
              <a:t>Suradnici: Sveučilišta i Instituti iz Hrvatske, Slovenije i Italije, udruge </a:t>
            </a:r>
          </a:p>
        </p:txBody>
      </p:sp>
      <p:pic>
        <p:nvPicPr>
          <p:cNvPr id="21507" name="Picture 2" descr="C:\Users\Karmen\AppData\Local\Microsoft\Windows\Temporary Internet Files\Low\Content.IE5\8NSQXU3P\citizenship_4c_en[1]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237807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C:\Users\Karmen\AppData\Local\Temp\Rar$DI03.349\DEF flag-logoeac-CITIZENS_EN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04813"/>
            <a:ext cx="26638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eac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04813"/>
            <a:ext cx="1901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827088" y="1773238"/>
            <a:ext cx="7632700" cy="43195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sz="2400" dirty="0" smtClean="0"/>
              <a:t>Rezultati projekta:</a:t>
            </a:r>
          </a:p>
          <a:p>
            <a:pPr eaLnBrk="1" hangingPunct="1">
              <a:buFontTx/>
              <a:buChar char="-"/>
            </a:pPr>
            <a:r>
              <a:rPr lang="hr-HR" sz="2400" dirty="0" smtClean="0"/>
              <a:t>Stvaranje baze podataka i stučne dokumentacije povijesnih činjenica totalitarnih režima i posljedica koncentracijskih logora na području Jadrana, tiskam Zbornik radova</a:t>
            </a:r>
          </a:p>
          <a:p>
            <a:pPr eaLnBrk="1" hangingPunct="1">
              <a:buFontTx/>
              <a:buChar char="-"/>
            </a:pPr>
            <a:r>
              <a:rPr lang="hr-HR" sz="2400" dirty="0" smtClean="0"/>
              <a:t>Izrada projektne ideje Memorijalnog centra u Kamporu</a:t>
            </a:r>
          </a:p>
          <a:p>
            <a:pPr eaLnBrk="1" hangingPunct="1">
              <a:buFontTx/>
              <a:buChar char="-"/>
            </a:pPr>
            <a:r>
              <a:rPr lang="hr-HR" sz="2400" dirty="0" smtClean="0"/>
              <a:t>Osmišljavanje edukativnog paketa za izučavanje na području demokracije, ljudskih prava, nenasilja, toleracije i interukulturalnih razlika u budućem centru</a:t>
            </a:r>
          </a:p>
          <a:p>
            <a:pPr eaLnBrk="1" hangingPunct="1">
              <a:buFontTx/>
              <a:buChar char="-"/>
            </a:pPr>
            <a:r>
              <a:rPr lang="hr-HR" sz="2400" dirty="0" smtClean="0"/>
              <a:t>Stvaranje nastavka mjera i koncepta za buduće aktivnosti u centru sa ciljem razvijanja razumijevanja europskog identiteta</a:t>
            </a:r>
          </a:p>
        </p:txBody>
      </p:sp>
      <p:pic>
        <p:nvPicPr>
          <p:cNvPr id="22531" name="Picture 2" descr="C:\Users\Karmen\AppData\Local\Microsoft\Windows\Temporary Internet Files\Low\Content.IE5\8NSQXU3P\citizenship_4c_en[1]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237807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C:\Users\Karmen\AppData\Local\Temp\Rar$DI03.349\DEF flag-logoeac-CITIZENS_EN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04813"/>
            <a:ext cx="26638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eac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04813"/>
            <a:ext cx="1901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827088" y="1916113"/>
            <a:ext cx="7632700" cy="41767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smtClean="0"/>
              <a:t>Memorijalni centar:</a:t>
            </a:r>
          </a:p>
          <a:p>
            <a:pPr eaLnBrk="1" hangingPunct="1">
              <a:buFont typeface="Arial" charset="0"/>
              <a:buNone/>
            </a:pPr>
            <a:endParaRPr lang="hr-HR" smtClean="0"/>
          </a:p>
          <a:p>
            <a:pPr eaLnBrk="1" hangingPunct="1">
              <a:buFontTx/>
              <a:buChar char="-"/>
            </a:pPr>
            <a:r>
              <a:rPr lang="hr-HR" smtClean="0"/>
              <a:t>Mjesto očuvanja sjećanja na žrtve i europsku povijest</a:t>
            </a:r>
          </a:p>
          <a:p>
            <a:pPr eaLnBrk="1" hangingPunct="1">
              <a:buFontTx/>
              <a:buChar char="-"/>
            </a:pPr>
            <a:r>
              <a:rPr lang="hr-HR" smtClean="0"/>
              <a:t>Mjesto upoznavanja i izučavanja  temeljnih vrijednosti EU: ljudska prava, demokracija i vladavina prava</a:t>
            </a:r>
          </a:p>
        </p:txBody>
      </p:sp>
      <p:pic>
        <p:nvPicPr>
          <p:cNvPr id="23555" name="Picture 2" descr="C:\Users\Karmen\AppData\Local\Microsoft\Windows\Temporary Internet Files\Low\Content.IE5\8NSQXU3P\citizenship_4c_en[1]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237807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C:\Users\Karmen\AppData\Local\Temp\Rar$DI03.349\DEF flag-logoeac-CITIZENS_EN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04813"/>
            <a:ext cx="26638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eac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04813"/>
            <a:ext cx="1901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827088" y="1916113"/>
            <a:ext cx="7632700" cy="4176712"/>
          </a:xfrm>
        </p:spPr>
        <p:txBody>
          <a:bodyPr/>
          <a:lstStyle/>
          <a:p>
            <a:pPr eaLnBrk="1" hangingPunct="1"/>
            <a:endParaRPr lang="hr-HR" sz="2400" dirty="0" smtClean="0"/>
          </a:p>
          <a:p>
            <a:pPr algn="ctr" eaLnBrk="1" hangingPunct="1">
              <a:buFont typeface="Arial" charset="0"/>
              <a:buNone/>
            </a:pPr>
            <a:endParaRPr lang="hr-HR" sz="2400" dirty="0" smtClean="0"/>
          </a:p>
          <a:p>
            <a:pPr algn="ctr" eaLnBrk="1" hangingPunct="1">
              <a:buFont typeface="Arial" charset="0"/>
              <a:buNone/>
            </a:pPr>
            <a:endParaRPr lang="hr-HR" sz="2400" dirty="0" smtClean="0"/>
          </a:p>
          <a:p>
            <a:pPr algn="ctr" eaLnBrk="1" hangingPunct="1">
              <a:buFont typeface="Arial" charset="0"/>
              <a:buNone/>
            </a:pPr>
            <a:r>
              <a:rPr lang="hr-HR" sz="2400" dirty="0" smtClean="0"/>
              <a:t>Hvala na pažnji!</a:t>
            </a:r>
          </a:p>
          <a:p>
            <a:pPr eaLnBrk="1" hangingPunct="1"/>
            <a:endParaRPr lang="hr-HR" sz="2400" dirty="0" smtClean="0"/>
          </a:p>
          <a:p>
            <a:pPr algn="ctr" eaLnBrk="1" hangingPunct="1">
              <a:buFont typeface="Arial" charset="0"/>
              <a:buNone/>
            </a:pPr>
            <a:r>
              <a:rPr lang="hr-HR" sz="2400" dirty="0" smtClean="0"/>
              <a:t>GRAD RAB</a:t>
            </a:r>
          </a:p>
          <a:p>
            <a:pPr algn="ctr" eaLnBrk="1" hangingPunct="1">
              <a:buFont typeface="Arial" charset="0"/>
              <a:buNone/>
            </a:pPr>
            <a:r>
              <a:rPr lang="hr-HR" sz="2400" dirty="0" smtClean="0">
                <a:hlinkClick r:id="rId2"/>
              </a:rPr>
              <a:t>www.rab.hr</a:t>
            </a:r>
            <a:endParaRPr lang="hr-HR" sz="2400" dirty="0" smtClean="0"/>
          </a:p>
          <a:p>
            <a:pPr eaLnBrk="1" hangingPunct="1">
              <a:buFont typeface="Arial" charset="0"/>
              <a:buNone/>
            </a:pPr>
            <a:endParaRPr lang="hr-HR" sz="2400" dirty="0" smtClean="0"/>
          </a:p>
        </p:txBody>
      </p:sp>
      <p:pic>
        <p:nvPicPr>
          <p:cNvPr id="24579" name="Picture 2" descr="C:\Users\Karmen\AppData\Local\Microsoft\Windows\Temporary Internet Files\Low\Content.IE5\8NSQXU3P\citizenship_4c_en[1].t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237807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C:\Users\Karmen\AppData\Local\Temp\Rar$DI03.349\DEF flag-logoeac-CITIZENS_EN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404813"/>
            <a:ext cx="26638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eacea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404813"/>
            <a:ext cx="1901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323528" y="1916113"/>
            <a:ext cx="8568952" cy="41767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dirty="0" smtClean="0"/>
              <a:t>Cilj projekta: </a:t>
            </a:r>
          </a:p>
          <a:p>
            <a:pPr eaLnBrk="1" hangingPunct="1">
              <a:buFont typeface="Arial" charset="0"/>
              <a:buNone/>
            </a:pPr>
            <a:endParaRPr lang="hr-HR" dirty="0" smtClean="0"/>
          </a:p>
          <a:p>
            <a:pPr eaLnBrk="1" hangingPunct="1">
              <a:buFont typeface="Arial" charset="0"/>
              <a:buNone/>
            </a:pPr>
            <a:r>
              <a:rPr lang="hr-HR" dirty="0" smtClean="0"/>
              <a:t>	Približavanje Europe građanima kroz promoviranje europskih vrijednosti i dostignuća, uz očuvanje sjećanja na žrtve i mjesta stradavanja u koncentracijskom logoru Kampor na otoku Rabu u Hrvatskoj</a:t>
            </a:r>
          </a:p>
        </p:txBody>
      </p:sp>
      <p:pic>
        <p:nvPicPr>
          <p:cNvPr id="4099" name="Picture 2" descr="C:\Users\Karmen\AppData\Local\Microsoft\Windows\Temporary Internet Files\Low\Content.IE5\8NSQXU3P\citizenship_4c_en[1]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237807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 descr="C:\Users\Karmen\AppData\Local\Temp\Rar$DI03.349\DEF flag-logoeac-CITIZENS_EN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04813"/>
            <a:ext cx="26638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eac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04813"/>
            <a:ext cx="1901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827088" y="1916113"/>
            <a:ext cx="7632700" cy="41767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sz="2400" dirty="0" smtClean="0"/>
              <a:t>Poseban cilj projekta:</a:t>
            </a:r>
          </a:p>
          <a:p>
            <a:pPr eaLnBrk="1" hangingPunct="1">
              <a:buFont typeface="Arial" charset="0"/>
              <a:buNone/>
            </a:pPr>
            <a:endParaRPr lang="hr-HR" sz="2400" dirty="0" smtClean="0"/>
          </a:p>
          <a:p>
            <a:pPr eaLnBrk="1" hangingPunct="1">
              <a:buFontTx/>
              <a:buChar char="-"/>
            </a:pPr>
            <a:r>
              <a:rPr lang="hr-HR" sz="2400" dirty="0" smtClean="0"/>
              <a:t>Poticanje aktivnosti, debata i refleksija koji se odnose na građanstvo, demokraciju, zajedničke vrijednosti, povijesti i kulture</a:t>
            </a:r>
          </a:p>
          <a:p>
            <a:pPr eaLnBrk="1" hangingPunct="1">
              <a:buFontTx/>
              <a:buChar char="-"/>
            </a:pPr>
            <a:r>
              <a:rPr lang="hr-HR" sz="2400" dirty="0" smtClean="0"/>
              <a:t>Stvaranje modela za ojačavanje tolerancije i zajedničkog razumijevanja između građana Europe: područja Slovenije, Hrvatske i Italije, kao doprinos međukulturalnom dijalogu i povijesnom razumijevanju</a:t>
            </a:r>
          </a:p>
        </p:txBody>
      </p:sp>
      <p:pic>
        <p:nvPicPr>
          <p:cNvPr id="5123" name="Picture 2" descr="C:\Users\Karmen\AppData\Local\Microsoft\Windows\Temporary Internet Files\Low\Content.IE5\8NSQXU3P\citizenship_4c_en[1]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237807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C:\Users\Karmen\AppData\Local\Temp\Rar$DI03.349\DEF flag-logoeac-CITIZENS_EN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04813"/>
            <a:ext cx="26638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eac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04813"/>
            <a:ext cx="1901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armen\AppData\Local\Microsoft\Windows\Temporary Internet Files\Low\Content.IE5\8NSQXU3P\citizenship_4c_en[1]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237807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Users\Karmen\AppData\Local\Temp\Rar$DI03.349\DEF flag-logoeac-CITIZENS_EN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04813"/>
            <a:ext cx="26638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 descr="eac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04813"/>
            <a:ext cx="1901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smtClean="0"/>
              <a:t>Polje Kampor, početak 1942.g.</a:t>
            </a:r>
          </a:p>
        </p:txBody>
      </p:sp>
      <p:pic>
        <p:nvPicPr>
          <p:cNvPr id="8198" name="Content Placeholder 6" descr="područje logor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5788" y="2352675"/>
            <a:ext cx="5453062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1949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844675"/>
            <a:ext cx="3008312" cy="3698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dirty="0" smtClean="0"/>
              <a:t>Rimski ugovor</a:t>
            </a:r>
          </a:p>
        </p:txBody>
      </p:sp>
      <p:sp>
        <p:nvSpPr>
          <p:cNvPr id="921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92375"/>
            <a:ext cx="2962275" cy="3633788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hr-HR" dirty="0" smtClean="0"/>
              <a:t> </a:t>
            </a:r>
            <a:r>
              <a:rPr lang="hr-HR" sz="2000" dirty="0" smtClean="0"/>
              <a:t>18. V 1941. g. Kraljevina Italija i NDH, potpisuju ugovor u Rimu kojim Pavelić ustupa dio hrvatskih teritorija </a:t>
            </a:r>
          </a:p>
          <a:p>
            <a:pPr eaLnBrk="1" hangingPunct="1">
              <a:buFont typeface="Arial" charset="0"/>
              <a:buChar char="•"/>
            </a:pPr>
            <a:endParaRPr lang="hr-HR" sz="2000" dirty="0" smtClean="0"/>
          </a:p>
          <a:p>
            <a:pPr eaLnBrk="1" hangingPunct="1">
              <a:buFont typeface="Arial" charset="0"/>
              <a:buChar char="•"/>
            </a:pPr>
            <a:r>
              <a:rPr lang="hr-HR" sz="2000" dirty="0" smtClean="0"/>
              <a:t> fašistička vojska tzauzima  južni dio Slovenije i hrvatske obale: Kvarner, Gorski kotar, Zadar, Šibenik  i Split, te dio Crne gore: Boku Kotorsku</a:t>
            </a:r>
          </a:p>
          <a:p>
            <a:pPr eaLnBrk="1" hangingPunct="1">
              <a:buFont typeface="Arial" charset="0"/>
              <a:buChar char="•"/>
            </a:pPr>
            <a:endParaRPr lang="hr-HR" sz="2000" dirty="0" smtClean="0"/>
          </a:p>
          <a:p>
            <a:pPr eaLnBrk="1" hangingPunct="1"/>
            <a:endParaRPr lang="hr-HR" dirty="0" smtClean="0"/>
          </a:p>
        </p:txBody>
      </p:sp>
      <p:pic>
        <p:nvPicPr>
          <p:cNvPr id="9220" name="Picture 2" descr="C:\Users\Karmen\AppData\Local\Microsoft\Windows\Temporary Internet Files\Low\Content.IE5\8NSQXU3P\citizenship_4c_en[1]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237807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 descr="C:\Users\Karmen\AppData\Local\Temp\Rar$DI03.349\DEF flag-logoeac-CITIZENS_EN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04813"/>
            <a:ext cx="26638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 descr="eac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04813"/>
            <a:ext cx="1901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Content Placeholder 8" descr="Croatia_41_45_en.gif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492500" y="1989138"/>
            <a:ext cx="5111750" cy="4259262"/>
          </a:xfrm>
        </p:spPr>
      </p:pic>
    </p:spTree>
    <p:extLst>
      <p:ext uri="{BB962C8B-B14F-4D97-AF65-F5344CB8AC3E}">
        <p14:creationId xmlns:p14="http://schemas.microsoft.com/office/powerpoint/2010/main" val="1618810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133600"/>
            <a:ext cx="3008313" cy="3698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dirty="0" smtClean="0"/>
              <a:t>Koncentracijski logori</a:t>
            </a:r>
          </a:p>
        </p:txBody>
      </p:sp>
      <p:sp>
        <p:nvSpPr>
          <p:cNvPr id="10243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2492896"/>
            <a:ext cx="2962275" cy="2447925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endParaRPr lang="hr-HR" dirty="0" smtClean="0"/>
          </a:p>
          <a:p>
            <a:pPr eaLnBrk="1" hangingPunct="1">
              <a:buFont typeface="Arial" charset="0"/>
              <a:buChar char="•"/>
            </a:pPr>
            <a:r>
              <a:rPr lang="hr-HR" sz="2000" dirty="0" smtClean="0"/>
              <a:t> s ciljem  etničkog  čišćenja okupranog teritorija, fašisti provode teror i protjeruju domicilno stanovništvo u koncentracijske logore </a:t>
            </a:r>
          </a:p>
          <a:p>
            <a:pPr eaLnBrk="1" hangingPunct="1">
              <a:buFont typeface="Arial" charset="0"/>
              <a:buChar char="•"/>
            </a:pPr>
            <a:endParaRPr lang="hr-HR" sz="2000" dirty="0" smtClean="0"/>
          </a:p>
          <a:p>
            <a:pPr eaLnBrk="1" hangingPunct="1">
              <a:buFont typeface="Arial" charset="0"/>
              <a:buChar char="•"/>
            </a:pPr>
            <a:r>
              <a:rPr lang="hr-HR" sz="2000" dirty="0" smtClean="0"/>
              <a:t> na teritoriju jadranske obale uspostavljaju oko 40 koncentracijskih logora i sabirnih centara</a:t>
            </a:r>
          </a:p>
          <a:p>
            <a:pPr eaLnBrk="1" hangingPunct="1">
              <a:buFont typeface="Arial" charset="0"/>
              <a:buChar char="•"/>
            </a:pPr>
            <a:endParaRPr lang="hr-HR" dirty="0" smtClean="0"/>
          </a:p>
          <a:p>
            <a:pPr eaLnBrk="1" hangingPunct="1">
              <a:buFont typeface="Arial" charset="0"/>
              <a:buChar char="•"/>
            </a:pPr>
            <a:endParaRPr lang="hr-HR" dirty="0" smtClean="0"/>
          </a:p>
        </p:txBody>
      </p:sp>
      <p:pic>
        <p:nvPicPr>
          <p:cNvPr id="10244" name="Picture 2" descr="C:\Users\Karmen\AppData\Local\Microsoft\Windows\Temporary Internet Files\Low\Content.IE5\8NSQXU3P\citizenship_4c_en[1]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237807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 descr="C:\Users\Karmen\AppData\Local\Temp\Rar$DI03.349\DEF flag-logoeac-CITIZENS_EN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04813"/>
            <a:ext cx="26638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eac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04813"/>
            <a:ext cx="1901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Content Placeholder 8" descr="IR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851275" y="2060575"/>
            <a:ext cx="4649788" cy="3168650"/>
          </a:xfrm>
        </p:spPr>
      </p:pic>
    </p:spTree>
    <p:extLst>
      <p:ext uri="{BB962C8B-B14F-4D97-AF65-F5344CB8AC3E}">
        <p14:creationId xmlns:p14="http://schemas.microsoft.com/office/powerpoint/2010/main" val="95743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844675"/>
            <a:ext cx="3008312" cy="3698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dirty="0" smtClean="0"/>
              <a:t>Logor Kampor</a:t>
            </a:r>
          </a:p>
        </p:txBody>
      </p:sp>
      <p:sp>
        <p:nvSpPr>
          <p:cNvPr id="11267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2132856"/>
            <a:ext cx="3456384" cy="2808287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hr-HR" dirty="0" smtClean="0"/>
              <a:t> </a:t>
            </a:r>
            <a:r>
              <a:rPr lang="hr-HR" sz="2400" dirty="0" smtClean="0"/>
              <a:t>za stanovništvo protjerano iz Slovenije, okolice Rijeke , Istre i  Gorskog kotara izgrađeni su logori u Lovranu, Bakru, Kraljevici i Kamporu na Rabu</a:t>
            </a:r>
          </a:p>
          <a:p>
            <a:pPr eaLnBrk="1" hangingPunct="1">
              <a:buFont typeface="Arial" charset="0"/>
              <a:buChar char="•"/>
            </a:pPr>
            <a:r>
              <a:rPr lang="hr-HR" sz="2400" dirty="0" smtClean="0"/>
              <a:t>27. VII 1942. godine dolaze prvi zatočenici u Kampor</a:t>
            </a:r>
          </a:p>
          <a:p>
            <a:pPr eaLnBrk="1" hangingPunct="1">
              <a:buFont typeface="Arial" charset="0"/>
              <a:buChar char="•"/>
            </a:pPr>
            <a:endParaRPr lang="hr-HR" sz="2400" dirty="0" smtClean="0"/>
          </a:p>
          <a:p>
            <a:pPr eaLnBrk="1" hangingPunct="1"/>
            <a:endParaRPr lang="hr-HR" dirty="0" smtClean="0"/>
          </a:p>
          <a:p>
            <a:pPr eaLnBrk="1" hangingPunct="1">
              <a:buFont typeface="Arial" charset="0"/>
              <a:buChar char="•"/>
            </a:pPr>
            <a:endParaRPr lang="hr-HR" dirty="0" smtClean="0"/>
          </a:p>
          <a:p>
            <a:pPr eaLnBrk="1" hangingPunct="1"/>
            <a:endParaRPr lang="hr-HR" dirty="0" smtClean="0"/>
          </a:p>
          <a:p>
            <a:pPr eaLnBrk="1" hangingPunct="1"/>
            <a:endParaRPr lang="hr-HR" dirty="0" smtClean="0"/>
          </a:p>
        </p:txBody>
      </p:sp>
      <p:pic>
        <p:nvPicPr>
          <p:cNvPr id="11268" name="Picture 2" descr="C:\Users\Karmen\AppData\Local\Microsoft\Windows\Temporary Internet Files\Low\Content.IE5\8NSQXU3P\citizenship_4c_en[1]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237807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 descr="C:\Users\Karmen\AppData\Local\Temp\Rar$DI03.349\DEF flag-logoeac-CITIZENS_EN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04813"/>
            <a:ext cx="26638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eac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04813"/>
            <a:ext cx="1901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Content Placeholder 8" descr="u78664-150641_normal_2-logor_kampor-rab_blogshow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707904" y="1989137"/>
            <a:ext cx="4896345" cy="2962137"/>
          </a:xfrm>
        </p:spPr>
      </p:pic>
    </p:spTree>
    <p:extLst>
      <p:ext uri="{BB962C8B-B14F-4D97-AF65-F5344CB8AC3E}">
        <p14:creationId xmlns:p14="http://schemas.microsoft.com/office/powerpoint/2010/main" val="1187423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844675"/>
            <a:ext cx="3008312" cy="3698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Logor Kampor</a:t>
            </a:r>
          </a:p>
        </p:txBody>
      </p:sp>
      <p:sp>
        <p:nvSpPr>
          <p:cNvPr id="12291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36838"/>
            <a:ext cx="3250704" cy="2808287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hr-HR" dirty="0" smtClean="0"/>
              <a:t>  </a:t>
            </a:r>
            <a:r>
              <a:rPr lang="hr-HR" sz="2000" dirty="0" smtClean="0"/>
              <a:t>zatočeno oko 12.000 Hrvata iz okolice Rijeke i Gorskog kotara, te Slovenaca iz južnog područja</a:t>
            </a:r>
          </a:p>
          <a:p>
            <a:pPr eaLnBrk="1" hangingPunct="1">
              <a:buFont typeface="Arial" charset="0"/>
              <a:buChar char="•"/>
            </a:pPr>
            <a:r>
              <a:rPr lang="hr-HR" sz="2000" dirty="0" smtClean="0"/>
              <a:t>  3.336 Židova iz ustaških logora Kupari, Gruž i Lopud</a:t>
            </a:r>
          </a:p>
          <a:p>
            <a:pPr eaLnBrk="1" hangingPunct="1">
              <a:buFont typeface="Arial" charset="0"/>
              <a:buChar char="•"/>
            </a:pPr>
            <a:r>
              <a:rPr lang="hr-HR" sz="2000" dirty="0" smtClean="0"/>
              <a:t> u nepunih 13 mjeseci u logoru je od gladi, bolesti i nasilja umrlo oko 3.000 ljudi, ali je iz preostale dokmenatacije poznato samo 1.477 imena umrlih</a:t>
            </a:r>
          </a:p>
          <a:p>
            <a:pPr eaLnBrk="1" hangingPunct="1">
              <a:buFont typeface="Arial" charset="0"/>
              <a:buChar char="•"/>
            </a:pPr>
            <a:endParaRPr lang="hr-HR" dirty="0" smtClean="0"/>
          </a:p>
          <a:p>
            <a:pPr eaLnBrk="1" hangingPunct="1">
              <a:buFont typeface="Arial" charset="0"/>
              <a:buChar char="•"/>
            </a:pPr>
            <a:endParaRPr lang="hr-HR" dirty="0" smtClean="0"/>
          </a:p>
          <a:p>
            <a:pPr eaLnBrk="1" hangingPunct="1"/>
            <a:endParaRPr lang="hr-HR" dirty="0" smtClean="0"/>
          </a:p>
          <a:p>
            <a:pPr eaLnBrk="1" hangingPunct="1"/>
            <a:endParaRPr lang="hr-HR" dirty="0" smtClean="0"/>
          </a:p>
        </p:txBody>
      </p:sp>
      <p:pic>
        <p:nvPicPr>
          <p:cNvPr id="12292" name="Picture 2" descr="C:\Users\Karmen\AppData\Local\Microsoft\Windows\Temporary Internet Files\Low\Content.IE5\8NSQXU3P\citizenship_4c_en[1]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237807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 descr="C:\Users\Karmen\AppData\Local\Temp\Rar$DI03.349\DEF flag-logoeac-CITIZENS_EN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04813"/>
            <a:ext cx="26638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eace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04813"/>
            <a:ext cx="1901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Content Placeholder 8" descr="normal_18-Logor_Kampor_Rab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779838" y="1697038"/>
            <a:ext cx="4464050" cy="4186237"/>
          </a:xfrm>
        </p:spPr>
      </p:pic>
    </p:spTree>
    <p:extLst>
      <p:ext uri="{BB962C8B-B14F-4D97-AF65-F5344CB8AC3E}">
        <p14:creationId xmlns:p14="http://schemas.microsoft.com/office/powerpoint/2010/main" val="791294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1218</TotalTime>
  <Words>613</Words>
  <Application>Microsoft Office PowerPoint</Application>
  <PresentationFormat>On-screen Show (4:3)</PresentationFormat>
  <Paragraphs>95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Projekt: Kampor – Polje sjećanja</vt:lpstr>
      <vt:lpstr>PowerPoint Presentation</vt:lpstr>
      <vt:lpstr>PowerPoint Presentation</vt:lpstr>
      <vt:lpstr>PowerPoint Presentation</vt:lpstr>
      <vt:lpstr>PowerPoint Presentation</vt:lpstr>
      <vt:lpstr>Rimski ugovor</vt:lpstr>
      <vt:lpstr>Koncentracijski logori</vt:lpstr>
      <vt:lpstr>Logor Kampor</vt:lpstr>
      <vt:lpstr>Logor Kampor</vt:lpstr>
      <vt:lpstr>Logor Kampor</vt:lpstr>
      <vt:lpstr>Logor Kampor</vt:lpstr>
      <vt:lpstr>Memorijalni centar Kampor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Komemoracija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Karmen</dc:creator>
  <cp:lastModifiedBy>uzuvrh</cp:lastModifiedBy>
  <cp:revision>101</cp:revision>
  <dcterms:created xsi:type="dcterms:W3CDTF">2010-12-02T07:00:00Z</dcterms:created>
  <dcterms:modified xsi:type="dcterms:W3CDTF">2014-11-27T07:20:05Z</dcterms:modified>
</cp:coreProperties>
</file>